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Didact Gothic"/>
      <p:regular r:id="rId54"/>
    </p:embeddedFont>
    <p:embeddedFont>
      <p:font typeface="Maven Pro"/>
      <p:regular r:id="rId55"/>
      <p:bold r:id="rId56"/>
    </p:embeddedFont>
    <p:embeddedFont>
      <p:font typeface="DM Serif Display"/>
      <p:regular r:id="rId57"/>
      <p: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7.xml"/><Relationship Id="rId55" Type="http://schemas.openxmlformats.org/officeDocument/2006/relationships/font" Target="fonts/MavenPro-regular.fntdata"/><Relationship Id="rId10" Type="http://schemas.openxmlformats.org/officeDocument/2006/relationships/slide" Target="slides/slide6.xml"/><Relationship Id="rId54" Type="http://schemas.openxmlformats.org/officeDocument/2006/relationships/font" Target="fonts/DidactGothic-regular.fntdata"/><Relationship Id="rId13" Type="http://schemas.openxmlformats.org/officeDocument/2006/relationships/slide" Target="slides/slide9.xml"/><Relationship Id="rId57" Type="http://schemas.openxmlformats.org/officeDocument/2006/relationships/font" Target="fonts/DMSerifDisplay-regular.fntdata"/><Relationship Id="rId12" Type="http://schemas.openxmlformats.org/officeDocument/2006/relationships/slide" Target="slides/slide8.xml"/><Relationship Id="rId56" Type="http://schemas.openxmlformats.org/officeDocument/2006/relationships/font" Target="fonts/Maven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DMSerifDisplay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5b86cc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5b86cc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f6ab3b32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f6ab3b32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6ab3b32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f6ab3b32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d1ee6b13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d1ee6b1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d1ee6b1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d1ee6b1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1ee6b13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1ee6b13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d1ee6b13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d1ee6b13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d1ee6b13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d1ee6b13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0fb8060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0fb806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0fb8060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0fb8060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0fb80608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0fb80608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62fd0f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f62fd0f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fb80608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fb80608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fb8060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fb8060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fb80608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0fb80608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fb80608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0fb80608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0fb80608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0fb80608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0fb80608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0fb80608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0fb80608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0fb80608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fb80608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0fb80608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0fb80608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0fb80608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0fb80608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0fb80608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f62fd0f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f62fd0f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0fb80608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0fb80608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0fb80608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0fb80608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0fb8060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0fb8060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0fb8060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0fb8060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0fb80608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0fb8060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0fb80608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0fb80608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0fb8060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0fb8060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0fb8060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0fb8060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0fb80608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0fb80608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fb8060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fb8060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f62fd0f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f62fd0f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0fb80608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0fb80608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0fb80608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0fb80608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0fb8060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0fb8060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0fb8060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0fb8060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d1ee6b13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d1ee6b13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0fb80608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0fb80608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6ab3b3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6ab3b3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6ab3b32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6ab3b32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f6ab3b32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f6ab3b32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f6ab3b32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f6ab3b3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f6ab3b32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f6ab3b32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913100" y="1415503"/>
            <a:ext cx="5317800" cy="19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692725" y="3293444"/>
            <a:ext cx="57582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1270652" y="1495188"/>
            <a:ext cx="660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306633" y="3245115"/>
            <a:ext cx="6530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type="title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4" type="title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5" type="title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7" type="subTitle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8" type="subTitle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9" type="subTitle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3"/>
          <p:cNvSpPr txBox="1"/>
          <p:nvPr>
            <p:ph idx="13" type="subTitle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3"/>
          <p:cNvSpPr txBox="1"/>
          <p:nvPr>
            <p:ph idx="14" type="subTitle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5"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TITLE_AND_TWO_COLUMNS_3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5" type="subTitle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6" type="subTitle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705425" y="2095772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2269012" y="2101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3832599" y="2093098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5399648" y="2093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6"/>
          <p:cNvSpPr txBox="1"/>
          <p:nvPr>
            <p:ph idx="5" type="subTitle"/>
          </p:nvPr>
        </p:nvSpPr>
        <p:spPr>
          <a:xfrm>
            <a:off x="705300" y="1705872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2269007" y="1705863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7" type="subTitle"/>
          </p:nvPr>
        </p:nvSpPr>
        <p:spPr>
          <a:xfrm>
            <a:off x="3832591" y="1705863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8" type="subTitle"/>
          </p:nvPr>
        </p:nvSpPr>
        <p:spPr>
          <a:xfrm>
            <a:off x="5396177" y="1705601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9" type="subTitle"/>
          </p:nvPr>
        </p:nvSpPr>
        <p:spPr>
          <a:xfrm>
            <a:off x="6970150" y="2093347"/>
            <a:ext cx="14685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16"/>
          <p:cNvSpPr txBox="1"/>
          <p:nvPr>
            <p:ph idx="13" type="subTitle"/>
          </p:nvPr>
        </p:nvSpPr>
        <p:spPr>
          <a:xfrm>
            <a:off x="6966677" y="1705601"/>
            <a:ext cx="14685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3622"/>
            <a:ext cx="9144000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2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4009725" y="1500688"/>
            <a:ext cx="4526400" cy="163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6539800" y="3092413"/>
            <a:ext cx="19962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23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23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23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23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23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23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23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23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2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title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1"/>
          <p:cNvSpPr txBox="1"/>
          <p:nvPr>
            <p:ph idx="3" type="title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1"/>
          <p:cNvSpPr txBox="1"/>
          <p:nvPr>
            <p:ph idx="4" type="subTitle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21"/>
          <p:cNvSpPr txBox="1"/>
          <p:nvPr>
            <p:ph idx="5" type="title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1"/>
          <p:cNvSpPr txBox="1"/>
          <p:nvPr>
            <p:ph idx="6" type="subTitle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title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1"/>
          <p:cNvSpPr txBox="1"/>
          <p:nvPr>
            <p:ph idx="8" type="subTitle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3" type="subTitle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5" type="subTitle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7" type="subTitle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8" type="subTitle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9" type="subTitle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3" type="subTitle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4" type="subTitle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5" type="subTitle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2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215800" y="1406049"/>
            <a:ext cx="4712400" cy="31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▴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486600"/>
            <a:ext cx="84390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hasCustomPrompt="1" type="title"/>
          </p:nvPr>
        </p:nvSpPr>
        <p:spPr>
          <a:xfrm>
            <a:off x="859100" y="2078713"/>
            <a:ext cx="35844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1165648" y="2966388"/>
            <a:ext cx="2971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/>
            </a:lvl9pPr>
          </a:lstStyle>
          <a:p/>
        </p:txBody>
      </p:sp>
      <p:sp>
        <p:nvSpPr>
          <p:cNvPr id="155" name="Google Shape;155;p26"/>
          <p:cNvSpPr txBox="1"/>
          <p:nvPr>
            <p:ph hasCustomPrompt="1" idx="2" type="title"/>
          </p:nvPr>
        </p:nvSpPr>
        <p:spPr>
          <a:xfrm flipH="1">
            <a:off x="4709925" y="2078713"/>
            <a:ext cx="35844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3" type="subTitle"/>
          </p:nvPr>
        </p:nvSpPr>
        <p:spPr>
          <a:xfrm flipH="1">
            <a:off x="5016577" y="2966388"/>
            <a:ext cx="2971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157" name="Google Shape;157;p26"/>
          <p:cNvSpPr txBox="1"/>
          <p:nvPr>
            <p:ph idx="4" type="title"/>
          </p:nvPr>
        </p:nvSpPr>
        <p:spPr>
          <a:xfrm>
            <a:off x="690400" y="492275"/>
            <a:ext cx="77634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1_2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767525" y="3966838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27"/>
          <p:cNvSpPr txBox="1"/>
          <p:nvPr>
            <p:ph idx="2" type="subTitle"/>
          </p:nvPr>
        </p:nvSpPr>
        <p:spPr>
          <a:xfrm>
            <a:off x="2698062" y="3974125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4628600" y="3963341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7"/>
          <p:cNvSpPr txBox="1"/>
          <p:nvPr>
            <p:ph idx="4" type="subTitle"/>
          </p:nvPr>
        </p:nvSpPr>
        <p:spPr>
          <a:xfrm>
            <a:off x="6563412" y="3963667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7"/>
          <p:cNvSpPr txBox="1"/>
          <p:nvPr>
            <p:ph idx="5" type="subTitle"/>
          </p:nvPr>
        </p:nvSpPr>
        <p:spPr>
          <a:xfrm>
            <a:off x="767375" y="3556661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6" type="subTitle"/>
          </p:nvPr>
        </p:nvSpPr>
        <p:spPr>
          <a:xfrm>
            <a:off x="2698062" y="3556650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7" type="subTitle"/>
          </p:nvPr>
        </p:nvSpPr>
        <p:spPr>
          <a:xfrm>
            <a:off x="4628600" y="3556650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8" type="subTitle"/>
          </p:nvPr>
        </p:nvSpPr>
        <p:spPr>
          <a:xfrm>
            <a:off x="6559137" y="3556325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hasCustomPrompt="1" idx="9" type="title"/>
          </p:nvPr>
        </p:nvSpPr>
        <p:spPr>
          <a:xfrm>
            <a:off x="1143875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/>
          <p:nvPr>
            <p:ph hasCustomPrompt="1" idx="13" type="title"/>
          </p:nvPr>
        </p:nvSpPr>
        <p:spPr>
          <a:xfrm>
            <a:off x="3074550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27"/>
          <p:cNvSpPr txBox="1"/>
          <p:nvPr>
            <p:ph hasCustomPrompt="1" idx="14" type="title"/>
          </p:nvPr>
        </p:nvSpPr>
        <p:spPr>
          <a:xfrm>
            <a:off x="5005225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/>
          <p:nvPr>
            <p:ph hasCustomPrompt="1" idx="15" type="title"/>
          </p:nvPr>
        </p:nvSpPr>
        <p:spPr>
          <a:xfrm>
            <a:off x="6935900" y="2928925"/>
            <a:ext cx="10602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b="0"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type="title"/>
          </p:nvPr>
        </p:nvSpPr>
        <p:spPr>
          <a:xfrm>
            <a:off x="2638500" y="1149300"/>
            <a:ext cx="3867000" cy="8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0"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2638500" y="2063251"/>
            <a:ext cx="3867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2656250" y="3751825"/>
            <a:ext cx="3831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sz="115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23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89" r="99" t="0"/>
          <a:stretch/>
        </p:blipFill>
        <p:spPr>
          <a:xfrm>
            <a:off x="0" y="572"/>
            <a:ext cx="9144000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700800" y="1102150"/>
            <a:ext cx="38712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0800" y="1874425"/>
            <a:ext cx="38712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700800" y="696095"/>
            <a:ext cx="2214000" cy="186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grpSp>
        <p:nvGrpSpPr>
          <p:cNvPr id="45" name="Google Shape;45;p10"/>
          <p:cNvGrpSpPr/>
          <p:nvPr/>
        </p:nvGrpSpPr>
        <p:grpSpPr>
          <a:xfrm rot="-314594">
            <a:off x="697904" y="3638848"/>
            <a:ext cx="5417927" cy="4501663"/>
            <a:chOff x="-3" y="3778988"/>
            <a:chExt cx="4902105" cy="4073075"/>
          </a:xfrm>
        </p:grpSpPr>
        <p:sp>
          <p:nvSpPr>
            <p:cNvPr id="46" name="Google Shape;46;p10"/>
            <p:cNvSpPr/>
            <p:nvPr/>
          </p:nvSpPr>
          <p:spPr>
            <a:xfrm flipH="1" rot="10800000">
              <a:off x="-3" y="3778988"/>
              <a:ext cx="4902105" cy="4073075"/>
            </a:xfrm>
            <a:custGeom>
              <a:rect b="b" l="l" r="r" t="t"/>
              <a:pathLst>
                <a:path extrusionOk="0" h="162923" w="175624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" name="Google Shape;47;p10"/>
            <p:cNvSpPr/>
            <p:nvPr/>
          </p:nvSpPr>
          <p:spPr>
            <a:xfrm flipH="1" rot="-1634205">
              <a:off x="825795" y="4207100"/>
              <a:ext cx="1121555" cy="64135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10"/>
          <p:cNvGrpSpPr/>
          <p:nvPr/>
        </p:nvGrpSpPr>
        <p:grpSpPr>
          <a:xfrm rot="899893">
            <a:off x="-1263539" y="-763369"/>
            <a:ext cx="5750159" cy="6398115"/>
            <a:chOff x="-2725550" y="-834739"/>
            <a:chExt cx="5203067" cy="5789374"/>
          </a:xfrm>
        </p:grpSpPr>
        <p:sp>
          <p:nvSpPr>
            <p:cNvPr id="49" name="Google Shape;49;p10"/>
            <p:cNvSpPr/>
            <p:nvPr/>
          </p:nvSpPr>
          <p:spPr>
            <a:xfrm flipH="1" rot="-6300050">
              <a:off x="-2575178" y="23471"/>
              <a:ext cx="4902323" cy="4072953"/>
            </a:xfrm>
            <a:custGeom>
              <a:rect b="b" l="l" r="r" t="t"/>
              <a:pathLst>
                <a:path extrusionOk="0" h="162923" w="175624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" name="Google Shape;50;p10"/>
            <p:cNvSpPr/>
            <p:nvPr/>
          </p:nvSpPr>
          <p:spPr>
            <a:xfrm flipH="1" rot="7938030">
              <a:off x="38884" y="2655423"/>
              <a:ext cx="1121514" cy="64133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0"/>
            <p:cNvSpPr/>
            <p:nvPr/>
          </p:nvSpPr>
          <p:spPr>
            <a:xfrm flipH="1" rot="2876940">
              <a:off x="718010" y="759910"/>
              <a:ext cx="1121542" cy="64154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b="1"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b="1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etechnophiles.com/arduino-uno-pinout-pin-diagram-specifications" TargetMode="External"/><Relationship Id="rId4" Type="http://schemas.openxmlformats.org/officeDocument/2006/relationships/hyperlink" Target="https://components101.com/misc/4x4-keypad-module-pinout-configuration-features-datasheet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electroniclinic.com/password-door-lock-security-system-using-arduino-and-keypad/" TargetMode="External"/><Relationship Id="rId4" Type="http://schemas.openxmlformats.org/officeDocument/2006/relationships/hyperlink" Target="https://surtrtech.com/2018/01/27/arduino-lcd-i2c-simple-use-and-direct-write-from-serial-monito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ctrTitle"/>
          </p:nvPr>
        </p:nvSpPr>
        <p:spPr>
          <a:xfrm>
            <a:off x="1913100" y="1576200"/>
            <a:ext cx="5317800" cy="17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4: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Raghav Chopra (C0772292)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idx="1" type="subTitle"/>
          </p:nvPr>
        </p:nvSpPr>
        <p:spPr>
          <a:xfrm>
            <a:off x="1692725" y="3055525"/>
            <a:ext cx="63741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 IOT based smart garage door opener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Interfacing of Arduino with Keypad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700800" y="853025"/>
            <a:ext cx="6823800" cy="3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Microcontroller - ATmega328p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Operating voltage - 5 V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Input voltage - 6 to 20 V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Digital I/O pins - 14 (6 of which used for PWM)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Analog Input pins - 6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Flash memory - 32 KB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SRAM - 2KB (ATmega328)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EEPROM - 1KB (ATmega328)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Clock speed- 16 MHz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Length - 6 mm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Width - 4 mm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Weight - 25 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700800" y="278950"/>
            <a:ext cx="77424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Technical Specifications of Arduino UNO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700800" y="1724150"/>
            <a:ext cx="72864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 keypad is a set of buttons arranged in a block or pads which bear digits, symbols or alphabetical letters.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Keypads are found on devices which require mainly numeric inputs such as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calculators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, point of sale devices, combination locks and digital door locks.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700800" y="700000"/>
            <a:ext cx="77424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Introduction of Keypad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1023075" y="1769650"/>
            <a:ext cx="31179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 txBox="1"/>
          <p:nvPr>
            <p:ph idx="2" type="title"/>
          </p:nvPr>
        </p:nvSpPr>
        <p:spPr>
          <a:xfrm>
            <a:off x="1091350" y="574900"/>
            <a:ext cx="4915800" cy="8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4x4 Keypad Module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44"/>
          <p:cNvSpPr txBox="1"/>
          <p:nvPr>
            <p:ph idx="1" type="subTitle"/>
          </p:nvPr>
        </p:nvSpPr>
        <p:spPr>
          <a:xfrm>
            <a:off x="5438300" y="1769550"/>
            <a:ext cx="32316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0" y="1769650"/>
            <a:ext cx="3299975" cy="25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375" y="1769650"/>
            <a:ext cx="3527600" cy="25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4x4 keypad pin configuration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700800" y="1281725"/>
            <a:ext cx="82992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Pin number                                           Description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ROWS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1                                                        PIN1 is taken out from 1st ROW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2                                                        PIN2 is taken out from 2nd ROW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3                                                        PIN3 is taken out from 3rd ROW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4                                                        PIN4 is taken out from 4th ROW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COLUMN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5                                                         PIN5 is taken out from 1st COLUMN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6                                                         PIN6 is taken out from 2nd COLUMN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7                                                         PIN7 is taken out from 3rd COLUMN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8                                                         PIN8 is taken out from 4th COLUMN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It has Eight terminals: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    four of them are Rows of matrix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    four are Column of matrix.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Eight pins are driven out from the 16 buttons present on the module.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6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700800" y="1281725"/>
            <a:ext cx="72183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Maximum voltage across each button: 24 V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Maximum current through each button: 30 mA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Maximum operating temperature: 0 to +50 degree celsius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Ultra-thin design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Easy to interface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Long life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Adhesive backing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7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Features and Specifications of 4x4 keypad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Security systems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Industrial machines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Vending machines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Engineering systems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Data entry for Embedded systems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Basically, anywhere input device is needed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8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Applications of 4x4 keypad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2326025" y="1281725"/>
            <a:ext cx="49716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700800" y="72900"/>
            <a:ext cx="77424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 Connections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25" y="681125"/>
            <a:ext cx="4971625" cy="43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"Wire.h" // For I2C communication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"LCD.h" // For LCD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"LiquidCrystal_I2C.h" // For I2C LCD display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"Adafruit_Keypad.h" // keypad library for arduino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KEYPAD_PID3844 // define the 4x4 matrix keypad</a:t>
            </a:r>
            <a:endParaRPr sz="22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42675" y="456350"/>
            <a:ext cx="8673900" cy="4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R1    5     //connected pin 5 of arduino with pin 1 of ROW1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R2    4     //connected pin 4 of arduino with pin 2 of ROW2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R3    3     //connected pin 3 of arduino with pin 3 of ROW3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R4    2     //connected pin 2 of arduino with pin 4 of ROW4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C1    9     //connected pin 9 of arduino with pin 1 of COLUMN1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C2    8     //connected pin 8 of arduino with pin 2 of COLUMN2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C3    7     //connected pin 7 of arduino with pin 3 of COLUMN3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C4    6     //connected pin 6 of arduino with pin 4 of COLUMN4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Task objective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Components required for interfacing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Introduction of Arduino UNO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Pin layout of Arduino UNO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Technical Specifications of Arduino UNO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Introduction of Keypad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4x4 keypad pin configuration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Features and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specifications of 4x4 keypad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Applications of 4x4 keypad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700800" y="271250"/>
            <a:ext cx="77424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10" name="Google Shape;310;p52"/>
          <p:cNvSpPr txBox="1"/>
          <p:nvPr>
            <p:ph idx="1" type="body"/>
          </p:nvPr>
        </p:nvSpPr>
        <p:spPr>
          <a:xfrm>
            <a:off x="700800" y="919250"/>
            <a:ext cx="8302500" cy="3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#include "keypad_config.h" // for keypad configuration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Adafruit_Keypad customKeypad = Adafruit_Keypad( makeKeymap(keys), rowPins, colPins, ROWS, COLS);     //</a:t>
            </a: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declaring keypad function</a:t>
            </a: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LiquidCrystal_I2C lcd(0x27, 2, 1, 0, 4, 5, 6, 7); // 0x27 is the default I2C bus address of the backpack  (declaring LCD function)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max_attempts =3; // define the no. of password attempts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attempts =0; // initially 0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setup() {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Serial.begin(9600); // serial baud rate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customKeypad.begin();   //keypad function call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342675" y="786925"/>
            <a:ext cx="8528400" cy="4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// Set off LCD module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lcd.begin (20, 4); // 20x4 LCD module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lcd.setBacklightPin(3, POSITIVE); // BL, BL_POL 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lcd.setBacklight(HIGH); //to set the backlight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lcd.setCursor(0, 0); // setting the writing position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lcd.print(" Welcome to Garage"); // print on the LCD screen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lcd.setCursor(0, 1); // setting the writing position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lcd.print(" Monitoring System."); // print on the LCD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lcd.setCursor(0, 2); // setting the writing position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delay(5000); // delay operation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53"/>
          <p:cNvSpPr txBox="1"/>
          <p:nvPr>
            <p:ph type="title"/>
          </p:nvPr>
        </p:nvSpPr>
        <p:spPr>
          <a:xfrm>
            <a:off x="700800" y="165475"/>
            <a:ext cx="77424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700800" y="932375"/>
            <a:ext cx="81438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lcd.clear(); // clear the screen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lcd.setCursor(0,0);  // setting the writing position with row and column position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lcd.print("Enter Code:-"); // Enter the password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lcd.setCursor(0, 1); // to move the cursor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lcd.print("    "); // print on LCD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GetKey;  //declaration for characters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KEY[4] = {'1', '2', '3', '4'}; // Array declaration for 4 digit password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Check[4];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c = 0; //  set initial value 0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54"/>
          <p:cNvSpPr txBox="1"/>
          <p:nvPr>
            <p:ph type="title"/>
          </p:nvPr>
        </p:nvSpPr>
        <p:spPr>
          <a:xfrm>
            <a:off x="700800" y="231575"/>
            <a:ext cx="7742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316225" y="773700"/>
            <a:ext cx="8673900" cy="4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loop() // loop begins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if (c == 1)  //  if integer c is 1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lcd.setCursor(0, 1); // first row of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lcd.print(GetKey); // print on the LCD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Check[0] = GetKey; //entered value assigns to the array address 0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else if (c == 2) 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lcd.setCursor(1, 1); // second row of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lcd.print(GetKey); // print on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Check[1] = GetKey; // value assign to the array address 1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5"/>
          <p:cNvSpPr txBox="1"/>
          <p:nvPr>
            <p:ph type="title"/>
          </p:nvPr>
        </p:nvSpPr>
        <p:spPr>
          <a:xfrm>
            <a:off x="700800" y="72900"/>
            <a:ext cx="77424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700800" y="905925"/>
            <a:ext cx="82101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if (c == 3)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lcd.setCursor(2, 1); // third row of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lcd.print(GetKey); // print on the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Check[2] = GetKey; // value assign to the array address 2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else if (c == 4)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lcd.setCursor(3, 1); // fourth row of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lcd.print(GetKey); // print on the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Check[3] = GetKey; // value assign to the array address 3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 = 0;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if (Check[0] == KEY[0] &amp;&amp; Check[1] == KEY[1] &amp;&amp; Check[2] == KEY[2] &amp;&amp; Check[3] == KEY[3]) // if entered values are same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6"/>
          <p:cNvSpPr txBox="1"/>
          <p:nvPr>
            <p:ph type="title"/>
          </p:nvPr>
        </p:nvSpPr>
        <p:spPr>
          <a:xfrm>
            <a:off x="700800" y="165475"/>
            <a:ext cx="77424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idx="1" type="body"/>
          </p:nvPr>
        </p:nvSpPr>
        <p:spPr>
          <a:xfrm>
            <a:off x="700800" y="813350"/>
            <a:ext cx="8236500" cy="4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lcd.setCursor(0, 1);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lcd.print("       ");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lcd.setCursor(0, 2); // second row of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lcd.print("Door Open"); // print Door Open on the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lcd.setCursor(0, 1);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lcd.print("       ");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{			//if array element does not have same code then else statement runs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attempts=attempts+1; // if attempts exceeds more than 3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if (attempts &gt;= max_attempts)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lcd.clear(); // clear the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lcd.setCursor(0,2);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 txBox="1"/>
          <p:nvPr>
            <p:ph type="title"/>
          </p:nvPr>
        </p:nvSpPr>
        <p:spPr>
          <a:xfrm>
            <a:off x="700800" y="218350"/>
            <a:ext cx="77424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idx="1" type="body"/>
          </p:nvPr>
        </p:nvSpPr>
        <p:spPr>
          <a:xfrm>
            <a:off x="700800" y="628250"/>
            <a:ext cx="8262900" cy="4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lcd.print("Alert send"); // alert notification send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delay(5000); // delay operation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attempts=0;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 2);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lcd.print("Wrong Password"); // print wrong password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 3);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lcd.print("Max 3 attempts"); //print maximum 3 attempts on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delay(5000); // delay operation 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lcd.clear();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lcd.setCursor(0,0);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lcd.print("Enter Code:-"); //again ask for password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 1);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    ");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8"/>
          <p:cNvSpPr txBox="1"/>
          <p:nvPr>
            <p:ph type="title"/>
          </p:nvPr>
        </p:nvSpPr>
        <p:spPr>
          <a:xfrm>
            <a:off x="700800" y="0"/>
            <a:ext cx="77424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idx="1" type="body"/>
          </p:nvPr>
        </p:nvSpPr>
        <p:spPr>
          <a:xfrm>
            <a:off x="369125" y="628250"/>
            <a:ext cx="86607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customKeypad.tick();  //interrupt in if else loop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while (customKeypad.available()) // continuous loop begins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keypadEvent e = customKeypad.read(); //read the keypad entry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Serial.print((char)e.bit.KEY);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if (e.bit.EVENT == KEY_JUST_PRESSED) // if condition starts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Serial.println(" pressed"); // shows pressed status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GetKey = (char)e.bit.KEY; // character key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if (GetKey == 'D') // if key is D (alpha numeric key)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 3);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       ");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lcd.setCursor(0, 3);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lcd.print("DOOR CLOSING"); // print Door closing on the LCD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"/>
          <p:cNvSpPr txBox="1"/>
          <p:nvPr>
            <p:ph type="title"/>
          </p:nvPr>
        </p:nvSpPr>
        <p:spPr>
          <a:xfrm>
            <a:off x="700800" y="59675"/>
            <a:ext cx="77424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700800" y="760500"/>
            <a:ext cx="8315700" cy="3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delay(2000); //delay operation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lcd.setCursor(0, 3);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lcd.print("       ");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}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else c++;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else if (e.bit.EVENT == KEY_JUST_RELEASED) Serial.println(" released"); // key released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60"/>
          <p:cNvSpPr txBox="1"/>
          <p:nvPr>
            <p:ph type="title"/>
          </p:nvPr>
        </p:nvSpPr>
        <p:spPr>
          <a:xfrm>
            <a:off x="700800" y="72900"/>
            <a:ext cx="77424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idx="1" type="body"/>
          </p:nvPr>
        </p:nvSpPr>
        <p:spPr>
          <a:xfrm>
            <a:off x="700800" y="654700"/>
            <a:ext cx="82233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#ifndef __KEYPAD_CONFIG_H__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#define __KEYPAD_CONFIG_H__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#if defined(KEYPAD_PID3844)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ROWS = 4; // four rows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COLS = 4; // four columns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define the symbols on the buttons of the keypads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keys[ROWS][COLS] = {{'1', '2', '3', 'A'},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{'4', '5', '6', 'B'},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{'7', '8', '9', 'C'},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{'*', '0', '#', 'D'}};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rowPins[ROWS] = {R1, R2, R3,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R4}; // connect to the row pinouts of the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colPins[COLS] = {C1, C2, C3,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C4}; // connect to the column pinouts of the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#endif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61"/>
          <p:cNvSpPr txBox="1"/>
          <p:nvPr>
            <p:ph type="title"/>
          </p:nvPr>
        </p:nvSpPr>
        <p:spPr>
          <a:xfrm>
            <a:off x="700800" y="112575"/>
            <a:ext cx="77424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Code: keypad_config.h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Hardware Connections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Code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Terminal output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5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Cont.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idx="1" type="body"/>
          </p:nvPr>
        </p:nvSpPr>
        <p:spPr>
          <a:xfrm>
            <a:off x="157575" y="879475"/>
            <a:ext cx="8806200" cy="4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#if defined(KEYPAD_PID1824) || defined(KEYPAD_PID3845) || defined(KEYPAD_PID419)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ROWS = 4; // rows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COLS = 3; // columns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define the symbols on the buttons of the keypads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keys[ROWS][COLS] =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{'1', '2', '3'}, {'4', '5', '6'}, {'7', '8', '9'}, {'*', '0', '#'}};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rowPins[ROWS] = {R1, R2, R3,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R4};         // connect to the row pinouts of the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colPins[COLS] = {C1, C2, C3}; // connect to the column pinouts of the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//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#endif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2"/>
          <p:cNvSpPr txBox="1"/>
          <p:nvPr>
            <p:ph type="title"/>
          </p:nvPr>
        </p:nvSpPr>
        <p:spPr>
          <a:xfrm>
            <a:off x="250125" y="165475"/>
            <a:ext cx="819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idx="1" type="body"/>
          </p:nvPr>
        </p:nvSpPr>
        <p:spPr>
          <a:xfrm>
            <a:off x="342675" y="905925"/>
            <a:ext cx="8449200" cy="3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#if defined(KEYPAD_PID1332)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ROWS = 1; // rows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 byte COLS = 4; // columns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define the symbols on the buttons of the keypads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 keys[ROWS][COLS] = {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{'1', '2', '3', '4'},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};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rowPins[ROWS] = {R1}; // connect to the row pinouts of the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 colPins[COLS] = {C1, C2, C3,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C4}; // connect to the column pinouts of the keypad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#endif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#endif</a:t>
            </a:r>
            <a:endParaRPr sz="17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63"/>
          <p:cNvSpPr txBox="1"/>
          <p:nvPr>
            <p:ph type="title"/>
          </p:nvPr>
        </p:nvSpPr>
        <p:spPr>
          <a:xfrm>
            <a:off x="342675" y="231575"/>
            <a:ext cx="81006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idx="1" type="body"/>
          </p:nvPr>
        </p:nvSpPr>
        <p:spPr>
          <a:xfrm>
            <a:off x="700800" y="1281725"/>
            <a:ext cx="8064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4"/>
          <p:cNvSpPr txBox="1"/>
          <p:nvPr>
            <p:ph type="title"/>
          </p:nvPr>
        </p:nvSpPr>
        <p:spPr>
          <a:xfrm>
            <a:off x="700800" y="258025"/>
            <a:ext cx="77424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Explanation: Screen shots</a:t>
            </a:r>
            <a:endParaRPr/>
          </a:p>
        </p:txBody>
      </p:sp>
      <p:pic>
        <p:nvPicPr>
          <p:cNvPr id="383" name="Google Shape;3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2425"/>
            <a:ext cx="9144001" cy="42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>
            <p:ph type="title"/>
          </p:nvPr>
        </p:nvSpPr>
        <p:spPr>
          <a:xfrm>
            <a:off x="131125" y="205125"/>
            <a:ext cx="8911800" cy="4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700800" y="491825"/>
            <a:ext cx="77424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25"/>
            <a:ext cx="9144001" cy="505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>
            <p:ph type="title"/>
          </p:nvPr>
        </p:nvSpPr>
        <p:spPr>
          <a:xfrm>
            <a:off x="700800" y="491825"/>
            <a:ext cx="77424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0"/>
            <a:ext cx="9144001" cy="50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type="title"/>
          </p:nvPr>
        </p:nvSpPr>
        <p:spPr>
          <a:xfrm>
            <a:off x="700800" y="491825"/>
            <a:ext cx="7742400" cy="21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/>
          <p:nvPr>
            <p:ph type="title"/>
          </p:nvPr>
        </p:nvSpPr>
        <p:spPr>
          <a:xfrm>
            <a:off x="700800" y="491825"/>
            <a:ext cx="77424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type="title"/>
          </p:nvPr>
        </p:nvSpPr>
        <p:spPr>
          <a:xfrm>
            <a:off x="700800" y="491825"/>
            <a:ext cx="7742400" cy="4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00800" y="491825"/>
            <a:ext cx="7742400" cy="4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700800" y="1496550"/>
            <a:ext cx="6823800" cy="30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The main function of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this task is to interface the Arduino with the keypad.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To connect the proper hardware connections so that both components can communicate easily.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To execute the code so that we can get the exact output on the terminal.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700800" y="688625"/>
            <a:ext cx="77424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Task objective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00800" y="491825"/>
            <a:ext cx="7742400" cy="4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554225" y="491825"/>
            <a:ext cx="5946600" cy="4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50" y="345275"/>
            <a:ext cx="4429501" cy="472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 rot="10800000">
            <a:off x="5473100" y="906000"/>
            <a:ext cx="79200" cy="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4"/>
          <p:cNvSpPr txBox="1"/>
          <p:nvPr>
            <p:ph idx="1" type="body"/>
          </p:nvPr>
        </p:nvSpPr>
        <p:spPr>
          <a:xfrm>
            <a:off x="2643200" y="654700"/>
            <a:ext cx="3857700" cy="4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575" y="68550"/>
            <a:ext cx="3936975" cy="492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2643200" y="491825"/>
            <a:ext cx="3857700" cy="3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700800" y="1281725"/>
            <a:ext cx="71955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Retrieved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from eTechnophiles.com, URL: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https://www.etechnophiles.com/arduino-uno-pinout-pin-diagram-specifications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Retrieved from components101.com, URL: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https://components101.com/misc/4x4-keypad-module-pinout-configuration-features-datasheet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76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700800" y="1148225"/>
            <a:ext cx="68238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Retrieved from electroniclinic.com, URL: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https://www.electroniclinic.com/password-door-lock-security-system-using-arduino-and-keypad/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Retrieved from surtrtech.com, URL: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https://surtrtech.com/2018/01/27/arduino-lcd-i2c-simple-use-and-direct-write-from-serial-monitor/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Retrieved from Youtube.com, URL: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https://www.youtube.com/watch?v=wfdcJASjqB0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77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784125" y="2031475"/>
            <a:ext cx="28677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UNO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Keypad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Jumper wires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 cable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LCD display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7"/>
          <p:cNvSpPr txBox="1"/>
          <p:nvPr>
            <p:ph idx="2" type="title"/>
          </p:nvPr>
        </p:nvSpPr>
        <p:spPr>
          <a:xfrm>
            <a:off x="1375850" y="1007325"/>
            <a:ext cx="6338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Required for Interfacing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4459675" y="2031475"/>
            <a:ext cx="3482100" cy="20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components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Linux operating system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Arduino IDE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LCD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libraries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Keypad libraries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Introduction of Arduino UNO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700800" y="1281725"/>
            <a:ext cx="75597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Arduino UNO is an open source microcontroller board which is based on the microchip ATmega328P (for Arduino UNO R3) or microchip ATmega4809 (for Arduino UNO wifi R2) </a:t>
            </a: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microcontroller</a:t>
            </a: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Atmel and was the first USB powered board developed by Arduino.It contains everything needed to support the microcontroller, simply connect it to a computer with a USB cable or power it with a AC-to-DC adapter or battery to get started. 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700800" y="278950"/>
            <a:ext cx="77424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00" y="1030000"/>
            <a:ext cx="7681200" cy="404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700800" y="131025"/>
            <a:ext cx="77424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Pin layout of Arduino UNO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00" y="711525"/>
            <a:ext cx="8037524" cy="4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700800" y="1281725"/>
            <a:ext cx="79350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6 Analog inputs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14 digital input/output pins (6 pins can be used as PWM outputs)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16 MHz ceramic crystal resonator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USB port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An ICSP header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 power jack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A reset button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41"/>
          <p:cNvSpPr txBox="1"/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Pin Description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